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AA4ED-1A52-4BB7-98FF-862F06616D6E}" type="datetimeFigureOut">
              <a:rPr lang="ru-RU" smtClean="0"/>
              <a:t>15.11.2014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A5AC-D972-4BD4-B49F-048D1B3F93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973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AA4ED-1A52-4BB7-98FF-862F06616D6E}" type="datetimeFigureOut">
              <a:rPr lang="ru-RU" smtClean="0"/>
              <a:t>15.11.2014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A5AC-D972-4BD4-B49F-048D1B3F93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987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AA4ED-1A52-4BB7-98FF-862F06616D6E}" type="datetimeFigureOut">
              <a:rPr lang="ru-RU" smtClean="0"/>
              <a:t>15.11.2014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A5AC-D972-4BD4-B49F-048D1B3F93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827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AA4ED-1A52-4BB7-98FF-862F06616D6E}" type="datetimeFigureOut">
              <a:rPr lang="ru-RU" smtClean="0"/>
              <a:t>15.11.2014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A5AC-D972-4BD4-B49F-048D1B3F93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919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AA4ED-1A52-4BB7-98FF-862F06616D6E}" type="datetimeFigureOut">
              <a:rPr lang="ru-RU" smtClean="0"/>
              <a:t>15.11.2014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A5AC-D972-4BD4-B49F-048D1B3F93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002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AA4ED-1A52-4BB7-98FF-862F06616D6E}" type="datetimeFigureOut">
              <a:rPr lang="ru-RU" smtClean="0"/>
              <a:t>15.11.2014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A5AC-D972-4BD4-B49F-048D1B3F93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678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AA4ED-1A52-4BB7-98FF-862F06616D6E}" type="datetimeFigureOut">
              <a:rPr lang="ru-RU" smtClean="0"/>
              <a:t>15.11.2014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A5AC-D972-4BD4-B49F-048D1B3F93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486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AA4ED-1A52-4BB7-98FF-862F06616D6E}" type="datetimeFigureOut">
              <a:rPr lang="ru-RU" smtClean="0"/>
              <a:t>15.11.2014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A5AC-D972-4BD4-B49F-048D1B3F93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915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AA4ED-1A52-4BB7-98FF-862F06616D6E}" type="datetimeFigureOut">
              <a:rPr lang="ru-RU" smtClean="0"/>
              <a:t>15.11.2014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A5AC-D972-4BD4-B49F-048D1B3F93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937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AA4ED-1A52-4BB7-98FF-862F06616D6E}" type="datetimeFigureOut">
              <a:rPr lang="ru-RU" smtClean="0"/>
              <a:t>15.11.2014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A5AC-D972-4BD4-B49F-048D1B3F93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961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AA4ED-1A52-4BB7-98FF-862F06616D6E}" type="datetimeFigureOut">
              <a:rPr lang="ru-RU" smtClean="0"/>
              <a:t>15.11.2014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A5AC-D972-4BD4-B49F-048D1B3F93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58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AA4ED-1A52-4BB7-98FF-862F06616D6E}" type="datetimeFigureOut">
              <a:rPr lang="ru-RU" smtClean="0"/>
              <a:t>15.11.2014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CA5AC-D972-4BD4-B49F-048D1B3F93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301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1470025"/>
          </a:xfrm>
        </p:spPr>
        <p:txBody>
          <a:bodyPr/>
          <a:lstStyle/>
          <a:p>
            <a:r>
              <a:rPr lang="en-US" smtClean="0"/>
              <a:t>Graphs and flows.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By Vasily Astakhov.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46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Problem C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Deliver in shortest time with given capacity per second</a:t>
            </a:r>
          </a:p>
          <a:p>
            <a:r>
              <a:rPr lang="en-US" smtClean="0"/>
              <a:t>Multiply vertices and edges by time</a:t>
            </a:r>
          </a:p>
          <a:p>
            <a:r>
              <a:rPr lang="en-US" smtClean="0"/>
              <a:t>Increase time one by one</a:t>
            </a:r>
          </a:p>
          <a:p>
            <a:r>
              <a:rPr lang="en-US" smtClean="0"/>
              <a:t>Reconstruct with saving container indices in vertices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9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Problem I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cover non-cyclic </a:t>
            </a:r>
            <a:r>
              <a:rPr lang="en-US"/>
              <a:t>unweighted </a:t>
            </a:r>
            <a:r>
              <a:rPr lang="en-US" smtClean="0"/>
              <a:t>graph </a:t>
            </a:r>
            <a:r>
              <a:rPr lang="en-US"/>
              <a:t>with </a:t>
            </a:r>
            <a:r>
              <a:rPr lang="en-US"/>
              <a:t>the </a:t>
            </a:r>
            <a:r>
              <a:rPr lang="en-US" smtClean="0"/>
              <a:t>least number </a:t>
            </a:r>
            <a:r>
              <a:rPr lang="en-US"/>
              <a:t>of </a:t>
            </a:r>
            <a:r>
              <a:rPr lang="en-US" smtClean="0"/>
              <a:t>paths</a:t>
            </a:r>
            <a:endParaRPr lang="en-US"/>
          </a:p>
          <a:p>
            <a:r>
              <a:rPr lang="en-US" smtClean="0"/>
              <a:t>Minflow with minimum capacity restriction problem</a:t>
            </a:r>
          </a:p>
          <a:p>
            <a:r>
              <a:rPr lang="en-US" smtClean="0"/>
              <a:t>Substract from the given flow – you are back to max flow problem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14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MinCut problems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MaxFlow = MinCut</a:t>
            </a:r>
          </a:p>
          <a:p>
            <a:r>
              <a:rPr lang="en-US" smtClean="0"/>
              <a:t>Problem M about MinCut matrice</a:t>
            </a:r>
          </a:p>
          <a:p>
            <a:r>
              <a:rPr lang="en-US" smtClean="0"/>
              <a:t>Problem F about choosing the max cost set</a:t>
            </a:r>
          </a:p>
          <a:p>
            <a:r>
              <a:rPr lang="en-US" smtClean="0"/>
              <a:t>Problem H about choosing the most dense set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50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Problem M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Reconstruct undirected graph from its MinCut matrix</a:t>
            </a:r>
          </a:p>
          <a:p>
            <a:r>
              <a:rPr lang="en-US" smtClean="0"/>
              <a:t>Equivalent condition on triplets</a:t>
            </a:r>
          </a:p>
          <a:p>
            <a:r>
              <a:rPr lang="en-US" smtClean="0"/>
              <a:t>Constructing by iterations using MinCut</a:t>
            </a:r>
          </a:p>
          <a:p>
            <a:r>
              <a:rPr lang="en-US" smtClean="0"/>
              <a:t>This graph is a chain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48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Problem F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Set of vertices with maximal sum with no descendants out of it</a:t>
            </a:r>
          </a:p>
          <a:p>
            <a:r>
              <a:rPr lang="en-US"/>
              <a:t>Why it’s the cut problem when we cannot </a:t>
            </a:r>
            <a:r>
              <a:rPr lang="en-US"/>
              <a:t>cut</a:t>
            </a:r>
            <a:r>
              <a:rPr lang="en-US" smtClean="0"/>
              <a:t>?</a:t>
            </a:r>
          </a:p>
          <a:p>
            <a:r>
              <a:rPr lang="en-US"/>
              <a:t>Yes we can, but not the </a:t>
            </a:r>
            <a:r>
              <a:rPr lang="en-US"/>
              <a:t>edges</a:t>
            </a:r>
            <a:r>
              <a:rPr lang="en-US" smtClean="0"/>
              <a:t>!</a:t>
            </a:r>
          </a:p>
          <a:p>
            <a:r>
              <a:rPr lang="en-US" smtClean="0"/>
              <a:t>Divide the graph on positive and negative vertices with capacities equal to vertices weight and find MinCut</a:t>
            </a:r>
          </a:p>
          <a:p>
            <a:pPr marL="0" indent="0">
              <a:buNone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13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Problem H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Find maximal edge-dense set</a:t>
            </a:r>
          </a:p>
          <a:p>
            <a:r>
              <a:rPr lang="en-US" smtClean="0"/>
              <a:t>It’s not a clique problem</a:t>
            </a:r>
          </a:p>
          <a:p>
            <a:r>
              <a:rPr lang="en-US" smtClean="0"/>
              <a:t>Use binsearch method</a:t>
            </a:r>
          </a:p>
          <a:p>
            <a:r>
              <a:rPr lang="en-US" smtClean="0"/>
              <a:t>Rewrite maximizing condition as minimazing and find MinCut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05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Min Cost Flow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Adding pathes one by one using shortest</a:t>
            </a:r>
          </a:p>
          <a:p>
            <a:r>
              <a:rPr lang="en-US" smtClean="0"/>
              <a:t>No negative cycles</a:t>
            </a:r>
          </a:p>
          <a:p>
            <a:r>
              <a:rPr lang="en-US" smtClean="0"/>
              <a:t>Bellman-Ford</a:t>
            </a:r>
          </a:p>
          <a:p>
            <a:r>
              <a:rPr lang="en-US" smtClean="0"/>
              <a:t>With no negative edge can use Dijkstra with edge modification</a:t>
            </a:r>
          </a:p>
          <a:p>
            <a:r>
              <a:rPr lang="en-US" smtClean="0"/>
              <a:t>Problem L about flow in graph with increasing flow cost</a:t>
            </a:r>
          </a:p>
          <a:p>
            <a:r>
              <a:rPr lang="en-US" smtClean="0"/>
              <a:t>Problem J about segments covering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48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Problem L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Adding to all negative edges a constant</a:t>
            </a:r>
          </a:p>
          <a:p>
            <a:r>
              <a:rPr lang="en-US" smtClean="0"/>
              <a:t>Dividing edges on edges of increasing cost</a:t>
            </a:r>
          </a:p>
          <a:p>
            <a:r>
              <a:rPr lang="en-US" smtClean="0"/>
              <a:t>Use dijkstra solution </a:t>
            </a:r>
          </a:p>
          <a:p>
            <a:r>
              <a:rPr lang="en-US" smtClean="0"/>
              <a:t>We can take only minimal edges from a group on each step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6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Problem J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Use [i,j] segment for all inner segments</a:t>
            </a:r>
          </a:p>
          <a:p>
            <a:r>
              <a:rPr lang="en-US" smtClean="0"/>
              <a:t>Construct the graph</a:t>
            </a:r>
          </a:p>
          <a:p>
            <a:r>
              <a:rPr lang="en-US" smtClean="0"/>
              <a:t>Add zero edges using diagram</a:t>
            </a:r>
          </a:p>
          <a:p>
            <a:r>
              <a:rPr lang="en-US" smtClean="0"/>
              <a:t>Proof that MinCostMaxFlow is the answer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76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Counting number of cuts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One edge – bridge problem</a:t>
            </a:r>
          </a:p>
          <a:p>
            <a:r>
              <a:rPr lang="en-US" smtClean="0"/>
              <a:t>Problem E about 2 edges cut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23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Welcome to Yandex dear Guests</a:t>
            </a:r>
          </a:p>
          <a:p>
            <a:r>
              <a:rPr lang="en-US" smtClean="0"/>
              <a:t>Lecture is in Russian</a:t>
            </a:r>
          </a:p>
          <a:p>
            <a:r>
              <a:rPr lang="en-US" smtClean="0"/>
              <a:t>Slides and materials are in English</a:t>
            </a:r>
          </a:p>
          <a:p>
            <a:r>
              <a:rPr lang="en-US" smtClean="0"/>
              <a:t>Q&amp;A part is in the end (both in Russian and English)</a:t>
            </a:r>
          </a:p>
          <a:p>
            <a:pPr marL="0" indent="0">
              <a:buNone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55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Problem E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Count the number of two edge cuts</a:t>
            </a:r>
          </a:p>
          <a:p>
            <a:r>
              <a:rPr lang="en-US" smtClean="0"/>
              <a:t>Modify bridge problem solution</a:t>
            </a:r>
          </a:p>
          <a:p>
            <a:r>
              <a:rPr lang="en-US" smtClean="0"/>
              <a:t>1-case – a cut edge</a:t>
            </a:r>
          </a:p>
          <a:p>
            <a:r>
              <a:rPr lang="en-US" smtClean="0"/>
              <a:t>2-case – edge with only one other edge from bottom to top</a:t>
            </a:r>
          </a:p>
          <a:p>
            <a:r>
              <a:rPr lang="en-US" smtClean="0"/>
              <a:t>3-case – 2 dfs-tree edges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93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Euler cycles and spanning tree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Dfs-like touring algorithm</a:t>
            </a:r>
          </a:p>
          <a:p>
            <a:r>
              <a:rPr lang="en-US" smtClean="0"/>
              <a:t>Dijkstra-like min-spanning tree algorithm</a:t>
            </a:r>
          </a:p>
          <a:p>
            <a:r>
              <a:rPr lang="en-US" smtClean="0"/>
              <a:t>Problem K about minimal cycle with the cost for pairing vertices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16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Problem K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Minimal euler cycle in 2-4 graph with cost for pairing edges</a:t>
            </a:r>
          </a:p>
          <a:p>
            <a:r>
              <a:rPr lang="en-US" smtClean="0"/>
              <a:t>Consider connectivity in every vertice</a:t>
            </a:r>
          </a:p>
          <a:p>
            <a:r>
              <a:rPr lang="en-US" smtClean="0"/>
              <a:t>Take minimal turns</a:t>
            </a:r>
          </a:p>
          <a:p>
            <a:r>
              <a:rPr lang="en-US" smtClean="0"/>
              <a:t>Connect the other using min-spanning tree algorithm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65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Questions&amp;Answers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57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end.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There are a lot of other more efficient algorithm in Wikipedia</a:t>
            </a:r>
          </a:p>
          <a:p>
            <a:r>
              <a:rPr lang="en-US" smtClean="0"/>
              <a:t>Important to learn how to see the flow solutions</a:t>
            </a:r>
          </a:p>
          <a:p>
            <a:r>
              <a:rPr lang="en-US" smtClean="0"/>
              <a:t>Thank you very much for your attention!</a:t>
            </a:r>
          </a:p>
          <a:p>
            <a:r>
              <a:rPr lang="en-US" smtClean="0"/>
              <a:t>See you next year =)</a:t>
            </a:r>
            <a:endParaRPr lang="ru-RU" smtClean="0"/>
          </a:p>
          <a:p>
            <a:pPr marL="0" indent="0">
              <a:buNone/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9901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Preheat problems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36912"/>
            <a:ext cx="8075240" cy="2016223"/>
          </a:xfrm>
        </p:spPr>
        <p:txBody>
          <a:bodyPr>
            <a:normAutofit fontScale="92500" lnSpcReduction="10000"/>
          </a:bodyPr>
          <a:lstStyle/>
          <a:p>
            <a:r>
              <a:rPr lang="en-US" smtClean="0"/>
              <a:t>Problem A about basic tree dynamic</a:t>
            </a:r>
          </a:p>
          <a:p>
            <a:endParaRPr lang="en-US"/>
          </a:p>
          <a:p>
            <a:pPr marL="0" indent="0">
              <a:buNone/>
            </a:pPr>
            <a:endParaRPr lang="en-US" smtClean="0"/>
          </a:p>
          <a:p>
            <a:r>
              <a:rPr lang="en-US" smtClean="0"/>
              <a:t>Problem D about shortest path edges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83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Problem A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find the </a:t>
            </a:r>
            <a:r>
              <a:rPr lang="en-US"/>
              <a:t>number </a:t>
            </a:r>
            <a:r>
              <a:rPr lang="en-US" smtClean="0"/>
              <a:t>of trees </a:t>
            </a:r>
            <a:r>
              <a:rPr lang="en-US"/>
              <a:t>for </a:t>
            </a:r>
            <a:r>
              <a:rPr lang="en-US"/>
              <a:t>which </a:t>
            </a:r>
            <a:r>
              <a:rPr lang="en-US" smtClean="0"/>
              <a:t>their </a:t>
            </a:r>
            <a:r>
              <a:rPr lang="en-US"/>
              <a:t>description in </a:t>
            </a:r>
            <a:r>
              <a:rPr lang="en-US"/>
              <a:t>left-right </a:t>
            </a:r>
            <a:r>
              <a:rPr lang="en-US" smtClean="0"/>
              <a:t>tour is given</a:t>
            </a:r>
          </a:p>
          <a:p>
            <a:r>
              <a:rPr lang="en-US" smtClean="0"/>
              <a:t>reducing to subtrees (substrings)</a:t>
            </a:r>
          </a:p>
          <a:p>
            <a:r>
              <a:rPr lang="en-US" smtClean="0"/>
              <a:t>Working with edges one by one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17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Problem D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find out all edges that increase the minimal distance between S </a:t>
            </a:r>
            <a:r>
              <a:rPr lang="en-US"/>
              <a:t>and </a:t>
            </a:r>
            <a:r>
              <a:rPr lang="en-US" smtClean="0"/>
              <a:t>F</a:t>
            </a:r>
          </a:p>
          <a:p>
            <a:r>
              <a:rPr lang="en-US" smtClean="0"/>
              <a:t>Find all edges on the minimal pathes (Dijkstra)</a:t>
            </a:r>
          </a:p>
          <a:p>
            <a:r>
              <a:rPr lang="en-US" smtClean="0"/>
              <a:t>Use brackets sequences</a:t>
            </a:r>
          </a:p>
          <a:p>
            <a:r>
              <a:rPr lang="en-US" smtClean="0"/>
              <a:t>Or bridges-finding algorithm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25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Matching problems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Matching in bipartite graph</a:t>
            </a:r>
          </a:p>
          <a:p>
            <a:r>
              <a:rPr lang="en-US" smtClean="0"/>
              <a:t>Alternating path algorithm</a:t>
            </a:r>
          </a:p>
          <a:p>
            <a:r>
              <a:rPr lang="en-US" smtClean="0"/>
              <a:t>Problem B about perfect matching edges</a:t>
            </a:r>
          </a:p>
          <a:p>
            <a:r>
              <a:rPr lang="en-US" smtClean="0"/>
              <a:t>Problem G about perfect matching on circle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40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Problem B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find all </a:t>
            </a:r>
            <a:r>
              <a:rPr lang="en-US"/>
              <a:t>edges </a:t>
            </a:r>
            <a:r>
              <a:rPr lang="en-US" smtClean="0"/>
              <a:t>that can </a:t>
            </a:r>
            <a:r>
              <a:rPr lang="en-US"/>
              <a:t>participate in </a:t>
            </a:r>
            <a:r>
              <a:rPr lang="en-US"/>
              <a:t>perfect </a:t>
            </a:r>
            <a:r>
              <a:rPr lang="en-US" smtClean="0"/>
              <a:t>matching</a:t>
            </a:r>
          </a:p>
          <a:p>
            <a:r>
              <a:rPr lang="en-US" smtClean="0"/>
              <a:t>Use methods from alternating path algorithm</a:t>
            </a:r>
          </a:p>
          <a:p>
            <a:r>
              <a:rPr lang="en-US" smtClean="0"/>
              <a:t>Find strong connected components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83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Problem G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</a:t>
            </a:r>
            <a:r>
              <a:rPr lang="en-US"/>
              <a:t>the </a:t>
            </a:r>
            <a:r>
              <a:rPr lang="en-US" smtClean="0"/>
              <a:t>perfect matching </a:t>
            </a:r>
            <a:r>
              <a:rPr lang="en-US"/>
              <a:t>of </a:t>
            </a:r>
            <a:r>
              <a:rPr lang="en-US" smtClean="0"/>
              <a:t>segments on circle with their points</a:t>
            </a:r>
          </a:p>
          <a:p>
            <a:r>
              <a:rPr lang="en-US" smtClean="0"/>
              <a:t>Greedy solution for segment problem</a:t>
            </a:r>
          </a:p>
          <a:p>
            <a:r>
              <a:rPr lang="en-US" smtClean="0"/>
              <a:t>Reducing circle case to segment using Hall’s Lemma</a:t>
            </a:r>
          </a:p>
          <a:p>
            <a:r>
              <a:rPr lang="en-US" smtClean="0"/>
              <a:t>Special case with number of segments &gt; number of points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54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Max-flow problems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Augmenting path algorithm</a:t>
            </a:r>
          </a:p>
          <a:p>
            <a:r>
              <a:rPr lang="en-US" smtClean="0"/>
              <a:t>Problem C about delivering in shortest time</a:t>
            </a:r>
          </a:p>
          <a:p>
            <a:r>
              <a:rPr lang="en-US" smtClean="0"/>
              <a:t>Problem I about acyclic graph inspection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78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621</Words>
  <Application>Microsoft Office PowerPoint</Application>
  <PresentationFormat>Экран (4:3)</PresentationFormat>
  <Paragraphs>109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Graphs and flows.</vt:lpstr>
      <vt:lpstr>Introduction</vt:lpstr>
      <vt:lpstr>Preheat problems</vt:lpstr>
      <vt:lpstr>Problem A</vt:lpstr>
      <vt:lpstr>Problem D</vt:lpstr>
      <vt:lpstr>Matching problems</vt:lpstr>
      <vt:lpstr>Problem B</vt:lpstr>
      <vt:lpstr>Problem G</vt:lpstr>
      <vt:lpstr>Max-flow problems</vt:lpstr>
      <vt:lpstr>Problem C</vt:lpstr>
      <vt:lpstr>Problem I</vt:lpstr>
      <vt:lpstr>MinCut problems</vt:lpstr>
      <vt:lpstr>Problem M</vt:lpstr>
      <vt:lpstr>Problem F</vt:lpstr>
      <vt:lpstr>Problem H</vt:lpstr>
      <vt:lpstr>Min Cost Flow</vt:lpstr>
      <vt:lpstr>Problem L</vt:lpstr>
      <vt:lpstr>Problem J</vt:lpstr>
      <vt:lpstr>Counting number of cuts</vt:lpstr>
      <vt:lpstr>Problem E</vt:lpstr>
      <vt:lpstr>Euler cycles and spanning tree</vt:lpstr>
      <vt:lpstr>Problem K</vt:lpstr>
      <vt:lpstr>Questions&amp;Answers</vt:lpstr>
      <vt:lpstr>The end.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Graphs and flows.</dc:title>
  <dc:creator>Vasiliy Astakhov</dc:creator>
  <cp:lastModifiedBy>Vasiliy Astakhov</cp:lastModifiedBy>
  <cp:revision>6</cp:revision>
  <dcterms:created xsi:type="dcterms:W3CDTF">2014-11-15T09:31:37Z</dcterms:created>
  <dcterms:modified xsi:type="dcterms:W3CDTF">2014-11-15T10:21:32Z</dcterms:modified>
</cp:coreProperties>
</file>